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3" r:id="rId12"/>
    <p:sldId id="268" r:id="rId13"/>
    <p:sldId id="269" r:id="rId14"/>
    <p:sldId id="264" r:id="rId15"/>
    <p:sldId id="270" r:id="rId16"/>
    <p:sldId id="271" r:id="rId17"/>
    <p:sldId id="279" r:id="rId18"/>
    <p:sldId id="272" r:id="rId19"/>
    <p:sldId id="273" r:id="rId20"/>
    <p:sldId id="36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93" r:id="rId37"/>
    <p:sldId id="295" r:id="rId38"/>
    <p:sldId id="296" r:id="rId39"/>
    <p:sldId id="297" r:id="rId40"/>
    <p:sldId id="298" r:id="rId41"/>
    <p:sldId id="366" r:id="rId42"/>
    <p:sldId id="367" r:id="rId43"/>
    <p:sldId id="368" r:id="rId44"/>
    <p:sldId id="369" r:id="rId45"/>
    <p:sldId id="301" r:id="rId46"/>
    <p:sldId id="309" r:id="rId47"/>
    <p:sldId id="310" r:id="rId48"/>
    <p:sldId id="302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03" r:id="rId60"/>
    <p:sldId id="321" r:id="rId61"/>
    <p:sldId id="322" r:id="rId62"/>
    <p:sldId id="323" r:id="rId63"/>
    <p:sldId id="304" r:id="rId64"/>
    <p:sldId id="305" r:id="rId65"/>
    <p:sldId id="306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64" r:id="rId75"/>
    <p:sldId id="365" r:id="rId76"/>
    <p:sldId id="332" r:id="rId77"/>
    <p:sldId id="333" r:id="rId78"/>
    <p:sldId id="334" r:id="rId79"/>
    <p:sldId id="335" r:id="rId80"/>
    <p:sldId id="338" r:id="rId81"/>
    <p:sldId id="336" r:id="rId82"/>
    <p:sldId id="337" r:id="rId83"/>
    <p:sldId id="307" r:id="rId84"/>
    <p:sldId id="308" r:id="rId85"/>
    <p:sldId id="339" r:id="rId86"/>
    <p:sldId id="340" r:id="rId87"/>
    <p:sldId id="341" r:id="rId88"/>
    <p:sldId id="342" r:id="rId89"/>
    <p:sldId id="343" r:id="rId90"/>
    <p:sldId id="356" r:id="rId91"/>
    <p:sldId id="357" r:id="rId92"/>
    <p:sldId id="358" r:id="rId93"/>
    <p:sldId id="359" r:id="rId94"/>
    <p:sldId id="361" r:id="rId95"/>
    <p:sldId id="371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1709-7E23-46E6-BBF7-62B9851FCA8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74A6-71EA-4209-95E2-8FF4F350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D74A6-71EA-4209-95E2-8FF4F350BDF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ACF0-42BC-4A1C-A2A0-2C2EC7375E7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First World War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1914 - 1918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742" y="61722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Mr. Condry’s Social Studies Class</a:t>
            </a:r>
          </a:p>
        </p:txBody>
      </p:sp>
    </p:spTree>
    <p:extLst>
      <p:ext uri="{BB962C8B-B14F-4D97-AF65-F5344CB8AC3E}">
        <p14:creationId xmlns:p14="http://schemas.microsoft.com/office/powerpoint/2010/main" val="41864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650"/>
            <a:ext cx="9296400" cy="52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58674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Militarism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growth of nationalism and imperialism led to increased military spending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34063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Empires had to be defended and European nations increased military spending enormously in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endParaRPr lang="en-US" dirty="0"/>
          </a:p>
          <a:p>
            <a:r>
              <a:rPr lang="en-US" dirty="0" smtClean="0"/>
              <a:t>By 1890 the strongest nation militarily in Europe was Germany.</a:t>
            </a:r>
          </a:p>
          <a:p>
            <a:endParaRPr lang="en-US" dirty="0"/>
          </a:p>
          <a:p>
            <a:r>
              <a:rPr lang="en-US" dirty="0" smtClean="0"/>
              <a:t>Germany had a strong army and built up a nave to rival England’s.</a:t>
            </a:r>
          </a:p>
          <a:p>
            <a:endParaRPr lang="en-US" dirty="0"/>
          </a:p>
          <a:p>
            <a:r>
              <a:rPr lang="en-US" dirty="0" smtClean="0"/>
              <a:t>France, Italy, Japan, and the United States quickly joined in the naval buildup.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5674458"/>
            <a:ext cx="8229600" cy="11835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Battleships were being stockpiled by European nations, Japan, and America in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Alliance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By 1907 Europe was divided into two armed camps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934200" cy="40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By 1907 there were two major defense alliances                                                       in Europe.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Triple Entente, later known as the Allies, consisted of France, Britain, and Russia.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Triple Alliance,                                                           later known as the                                                        Central Powers,                                                            consisted of Germany,                                                     Austria-Hungary, the                                                              Ottoman Empire and                                                             Italy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Spark:  The Beginning of World War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Balkan region was considered “the powder keg of Europe” due to competing interests in the area.</a:t>
            </a:r>
          </a:p>
          <a:p>
            <a:endParaRPr lang="en-US" dirty="0"/>
          </a:p>
          <a:p>
            <a:r>
              <a:rPr lang="en-US" dirty="0" smtClean="0"/>
              <a:t>Russia wanted access to the Mediterranean Sea.</a:t>
            </a:r>
          </a:p>
          <a:p>
            <a:endParaRPr lang="en-US" dirty="0"/>
          </a:p>
          <a:p>
            <a:r>
              <a:rPr lang="en-US" dirty="0" smtClean="0"/>
              <a:t>Germany wanted railroad                                                   access to the Ottoman                                                      Empire.</a:t>
            </a:r>
          </a:p>
          <a:p>
            <a:endParaRPr lang="en-US" dirty="0"/>
          </a:p>
          <a:p>
            <a:r>
              <a:rPr lang="en-US" dirty="0" smtClean="0"/>
              <a:t>Austria-Hungary, which                                                            had taken control of                                                            Bosnia in 1878, accused                                                        Serbia of Subverting its rule                                                   over Bosnia.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Spark: The Beginning of World War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June of 1914, Archduke Franz Ferdinand, heir to the Austrian throne was gunned down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Killed by a Serbian radical named Gavrilo Princip a member of the Black Hand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Alliance System pulled one nation after another into the conflict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Great War had begun on August 3, 1914.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invaded Belgium, following a strategy known as the Schlieffen Plan.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Entente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8904"/>
            <a:ext cx="4114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Andorra</a:t>
            </a:r>
          </a:p>
          <a:p>
            <a:r>
              <a:rPr lang="en-US" sz="2000" dirty="0" smtClean="0"/>
              <a:t>Armenia</a:t>
            </a:r>
          </a:p>
          <a:p>
            <a:r>
              <a:rPr lang="en-US" sz="2000" dirty="0" smtClean="0"/>
              <a:t>Arab Rebels</a:t>
            </a:r>
          </a:p>
          <a:p>
            <a:r>
              <a:rPr lang="en-US" sz="2000" dirty="0" smtClean="0"/>
              <a:t>Belgium</a:t>
            </a:r>
          </a:p>
          <a:p>
            <a:r>
              <a:rPr lang="en-US" sz="2000" dirty="0" smtClean="0"/>
              <a:t>Brazil</a:t>
            </a:r>
          </a:p>
          <a:p>
            <a:r>
              <a:rPr lang="en-US" sz="2000" dirty="0" smtClean="0"/>
              <a:t>China</a:t>
            </a:r>
          </a:p>
          <a:p>
            <a:r>
              <a:rPr lang="en-US" sz="2000" dirty="0" smtClean="0"/>
              <a:t>Costa Rica</a:t>
            </a:r>
          </a:p>
          <a:p>
            <a:r>
              <a:rPr lang="en-US" sz="2000" dirty="0" smtClean="0"/>
              <a:t>Cuba</a:t>
            </a:r>
          </a:p>
          <a:p>
            <a:r>
              <a:rPr lang="en-US" sz="2000" dirty="0" smtClean="0"/>
              <a:t>Czechoslovak Legions</a:t>
            </a:r>
          </a:p>
          <a:p>
            <a:r>
              <a:rPr lang="en-US" sz="2000" dirty="0" smtClean="0"/>
              <a:t>Emirate of Nejad and Hasa</a:t>
            </a:r>
          </a:p>
          <a:p>
            <a:r>
              <a:rPr lang="en-US" sz="2000" dirty="0" smtClean="0"/>
              <a:t>France</a:t>
            </a:r>
          </a:p>
          <a:p>
            <a:r>
              <a:rPr lang="en-US" sz="2000" dirty="0" smtClean="0"/>
              <a:t>Greece</a:t>
            </a:r>
          </a:p>
          <a:p>
            <a:r>
              <a:rPr lang="en-US" sz="2000" dirty="0" smtClean="0"/>
              <a:t>Guatemala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474604"/>
            <a:ext cx="22860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Haiti</a:t>
            </a:r>
          </a:p>
          <a:p>
            <a:r>
              <a:rPr lang="en-US" sz="2000" dirty="0" smtClean="0"/>
              <a:t>Honduras</a:t>
            </a:r>
          </a:p>
          <a:p>
            <a:r>
              <a:rPr lang="en-US" sz="2000" dirty="0" smtClean="0"/>
              <a:t>Japan</a:t>
            </a:r>
          </a:p>
          <a:p>
            <a:r>
              <a:rPr lang="en-US" sz="2000" dirty="0" smtClean="0"/>
              <a:t>Liberia</a:t>
            </a:r>
          </a:p>
          <a:p>
            <a:r>
              <a:rPr lang="en-US" sz="2000" dirty="0" smtClean="0"/>
              <a:t>Nepal</a:t>
            </a:r>
          </a:p>
          <a:p>
            <a:r>
              <a:rPr lang="en-US" sz="2000" dirty="0" smtClean="0"/>
              <a:t>New Hebrides</a:t>
            </a:r>
          </a:p>
          <a:p>
            <a:r>
              <a:rPr lang="en-US" sz="2000" dirty="0" smtClean="0"/>
              <a:t>Nicaragua</a:t>
            </a:r>
          </a:p>
          <a:p>
            <a:r>
              <a:rPr lang="en-US" sz="2000" dirty="0" smtClean="0"/>
              <a:t>Panama</a:t>
            </a:r>
          </a:p>
          <a:p>
            <a:r>
              <a:rPr lang="en-US" sz="2000" dirty="0" smtClean="0"/>
              <a:t>Portugal</a:t>
            </a:r>
          </a:p>
          <a:p>
            <a:r>
              <a:rPr lang="en-US" sz="2000" dirty="0" smtClean="0"/>
              <a:t>Romania</a:t>
            </a:r>
          </a:p>
          <a:p>
            <a:r>
              <a:rPr lang="en-US" sz="2000" dirty="0" smtClean="0"/>
              <a:t>Russia</a:t>
            </a:r>
          </a:p>
          <a:p>
            <a:r>
              <a:rPr lang="en-US" sz="2000" dirty="0" smtClean="0"/>
              <a:t>Serbia</a:t>
            </a:r>
          </a:p>
          <a:p>
            <a:r>
              <a:rPr lang="en-US" sz="2000" dirty="0" smtClean="0"/>
              <a:t>Siam</a:t>
            </a: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0" y="1524000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United Kingdom</a:t>
            </a:r>
          </a:p>
          <a:p>
            <a:r>
              <a:rPr lang="en-US" sz="2000" dirty="0" smtClean="0"/>
              <a:t>Canada</a:t>
            </a:r>
          </a:p>
          <a:p>
            <a:r>
              <a:rPr lang="en-US" sz="2000" dirty="0" smtClean="0"/>
              <a:t>India</a:t>
            </a:r>
          </a:p>
          <a:p>
            <a:r>
              <a:rPr lang="en-US" sz="2000" dirty="0" smtClean="0"/>
              <a:t>Newfoundland</a:t>
            </a:r>
          </a:p>
          <a:p>
            <a:r>
              <a:rPr lang="en-US" sz="2000" dirty="0" smtClean="0"/>
              <a:t>Australia</a:t>
            </a:r>
          </a:p>
          <a:p>
            <a:r>
              <a:rPr lang="en-US" sz="2000" dirty="0" smtClean="0"/>
              <a:t>New Zealand</a:t>
            </a:r>
          </a:p>
          <a:p>
            <a:r>
              <a:rPr lang="en-US" sz="2000" dirty="0" smtClean="0"/>
              <a:t>Malta</a:t>
            </a:r>
          </a:p>
          <a:p>
            <a:r>
              <a:rPr lang="en-US" sz="2000" dirty="0" smtClean="0"/>
              <a:t>South Africa</a:t>
            </a:r>
          </a:p>
          <a:p>
            <a:r>
              <a:rPr lang="en-US" sz="2000" dirty="0" smtClean="0"/>
              <a:t>Rhodesia</a:t>
            </a:r>
          </a:p>
          <a:p>
            <a:r>
              <a:rPr lang="en-US" sz="2000" dirty="0" smtClean="0"/>
              <a:t>United States</a:t>
            </a:r>
          </a:p>
          <a:p>
            <a:r>
              <a:rPr lang="en-US" sz="2000" dirty="0" smtClean="0"/>
              <a:t>Alaska</a:t>
            </a:r>
          </a:p>
          <a:p>
            <a:r>
              <a:rPr lang="en-US" sz="2000" dirty="0" smtClean="0"/>
              <a:t>Hawaii</a:t>
            </a:r>
          </a:p>
          <a:p>
            <a:r>
              <a:rPr lang="en-US" sz="2000" dirty="0" smtClean="0"/>
              <a:t>Philippine Islands</a:t>
            </a:r>
          </a:p>
          <a:p>
            <a:r>
              <a:rPr lang="en-US" sz="2000" dirty="0" smtClean="0"/>
              <a:t>Puerto Rico</a:t>
            </a:r>
          </a:p>
        </p:txBody>
      </p:sp>
    </p:spTree>
    <p:extLst>
      <p:ext uri="{BB962C8B-B14F-4D97-AF65-F5344CB8AC3E}">
        <p14:creationId xmlns:p14="http://schemas.microsoft.com/office/powerpoint/2010/main" val="42232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75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Russia is off to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6" y="1748579"/>
            <a:ext cx="210264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August 1, 1914 Germany declares war on Russia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August 6, 1914 Austria-Hungry declare war on Russia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51452" y="4475871"/>
            <a:ext cx="3124200" cy="2362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In Munich, crowds greet </a:t>
            </a:r>
            <a:endParaRPr lang="en-NZ" alt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alt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news that war has </a:t>
            </a:r>
            <a:endParaRPr lang="en-NZ" alt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alt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been </a:t>
            </a: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declared with </a:t>
            </a:r>
            <a:endParaRPr lang="en-NZ" alt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alt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excitement</a:t>
            </a: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. Adolf </a:t>
            </a:r>
            <a:endParaRPr lang="en-NZ" alt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alt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Hitler</a:t>
            </a: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NZ" alt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</a:t>
            </a:r>
            <a:r>
              <a:rPr lang="en-NZ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there.</a:t>
            </a:r>
            <a:endParaRPr lang="en-AU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5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Schlieffen 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Quick strike attacks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Attack Belgium to Paris, France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would attack Russia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plan was designed to prevent a two-front war for Germany.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War Becomes a Stalemate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Unable to save Belgium, the Allies retreated to the Marne River where they stopped the German advance in September of 1914.</a:t>
            </a:r>
          </a:p>
          <a:p>
            <a:endParaRPr lang="en-US" dirty="0"/>
          </a:p>
          <a:p>
            <a:r>
              <a:rPr lang="en-US" dirty="0" smtClean="0"/>
              <a:t>Both sides dug in for a long siege.</a:t>
            </a:r>
          </a:p>
          <a:p>
            <a:endParaRPr lang="en-US" dirty="0"/>
          </a:p>
          <a:p>
            <a:r>
              <a:rPr lang="en-US" dirty="0" smtClean="0"/>
              <a:t>By the spring of 1915, two parallel systems of deep trenches crossed France from Belgium to Switzerland.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Between enemy trenches was “no man’s land”</a:t>
            </a:r>
          </a:p>
        </p:txBody>
      </p:sp>
    </p:spTree>
    <p:extLst>
      <p:ext uri="{BB962C8B-B14F-4D97-AF65-F5344CB8AC3E}">
        <p14:creationId xmlns:p14="http://schemas.microsoft.com/office/powerpoint/2010/main" val="25732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in the Trench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in the Trench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Dangers in the Trench: Rats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Trench Foot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8000" dirty="0" smtClean="0"/>
              <a:t>Austria-Hungary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Azerbaijan Democratic Republic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Bulgaria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Banat Republic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Duchy of Courtland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Sernigallia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Dervish State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Democratic Republic of Georgia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Germany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/>
              <a:t>Jabal Shammar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Kingdom of Lithuania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Ottoman Empire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South Africa Republic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Senussi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Kingdom of Poland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Sultanate of Darfur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Ukrainian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4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Lice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Mustard Gas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Dangers in the Trench: Mustard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Battle of the Somme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Began on July 1, 1916 and lasted until mid-November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British suffered 60,000 casualties on the first day.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Trench warfare lasted for 3 years.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3 year period 1.2 million men killed and only 7 miles of ground was gained.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Battle of the Somme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Allies Powers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51 British and 48 French Divisions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420,000 British</a:t>
            </a:r>
          </a:p>
          <a:p>
            <a:pPr lvl="1"/>
            <a:r>
              <a:rPr lang="en-US" dirty="0" smtClean="0"/>
              <a:t>200,000 French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50 Divisions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434,000 – 500,000 German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Lusitania Disaster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175738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British passenger liner that carried 1,198 persons.</a:t>
            </a:r>
          </a:p>
          <a:p>
            <a:endParaRPr lang="en-US" dirty="0"/>
          </a:p>
          <a:p>
            <a:r>
              <a:rPr lang="en-US" dirty="0" smtClean="0"/>
              <a:t>Set sailed on May 7, 1915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German U-boat sank the British liner killing all aboard including 128 American tourists.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Germans claimed the ship was carrying Allied ammunition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Americans were outraged and public opinion turned against Germany and the Central Powers.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Edges Closer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factors brought America into the war: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Germany ignored Wilson’s plea for peace.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Zimmerman Note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Sinking of the Lusitania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Zimmerman Telegraph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telegram from the German foreign minister to the German Ambassador in Mexico.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Proposed an alliance with Mexico and a return of their “lost territory” in Texas, New Mexico, and Arizona.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38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Principality of Albania</a:t>
            </a:r>
          </a:p>
          <a:p>
            <a:r>
              <a:rPr lang="en-US" dirty="0" smtClean="0"/>
              <a:t>Argentina</a:t>
            </a:r>
          </a:p>
          <a:p>
            <a:r>
              <a:rPr lang="en-US" dirty="0" smtClean="0"/>
              <a:t>Bolivia</a:t>
            </a:r>
          </a:p>
          <a:p>
            <a:r>
              <a:rPr lang="en-US" dirty="0" smtClean="0"/>
              <a:t>Bhutan</a:t>
            </a:r>
          </a:p>
          <a:p>
            <a:r>
              <a:rPr lang="en-US" dirty="0" smtClean="0"/>
              <a:t>Chile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Ecuador</a:t>
            </a:r>
          </a:p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Ethiopia</a:t>
            </a:r>
          </a:p>
          <a:p>
            <a:r>
              <a:rPr lang="en-US" dirty="0" smtClean="0"/>
              <a:t>Liechtenstein</a:t>
            </a:r>
          </a:p>
          <a:p>
            <a:r>
              <a:rPr lang="en-US" dirty="0" smtClean="0"/>
              <a:t>Luxembourg</a:t>
            </a:r>
          </a:p>
          <a:p>
            <a:r>
              <a:rPr lang="en-US" dirty="0" smtClean="0"/>
              <a:t>Bogd Khaanate of Mongolia</a:t>
            </a:r>
          </a:p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Monaco</a:t>
            </a:r>
          </a:p>
          <a:p>
            <a:r>
              <a:rPr lang="en-US" dirty="0" smtClean="0"/>
              <a:t>The Netherlands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Paraguay</a:t>
            </a:r>
          </a:p>
          <a:p>
            <a:r>
              <a:rPr lang="en-US" dirty="0" smtClean="0"/>
              <a:t>Peru</a:t>
            </a:r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San Marino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Spitsbergen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Switzerland</a:t>
            </a:r>
          </a:p>
          <a:p>
            <a:r>
              <a:rPr lang="en-US" dirty="0" smtClean="0"/>
              <a:t>Uruguay</a:t>
            </a:r>
          </a:p>
          <a:p>
            <a:r>
              <a:rPr lang="en-US" dirty="0" smtClean="0"/>
              <a:t>Venezuela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 Declares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April 2, 1917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Wilson said, “The world must be made safe for democracy.”</a:t>
            </a:r>
          </a:p>
          <a:p>
            <a:endParaRPr lang="en-US" dirty="0"/>
          </a:p>
          <a:p>
            <a:r>
              <a:rPr lang="en-US" dirty="0" smtClean="0"/>
              <a:t>Congress declares war a few days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Propaganda Posters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35131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NZ" altLang="en-US" sz="2400" dirty="0" smtClean="0">
                <a:solidFill>
                  <a:srgbClr val="FFFF00"/>
                </a:solidFill>
                <a:latin typeface="+mn-lt"/>
              </a:rPr>
              <a:t>Posters used to get people to sign up for the war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NZ" altLang="en-US" sz="2400" dirty="0">
              <a:solidFill>
                <a:srgbClr val="FFFF00"/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NZ" altLang="en-US" sz="2400" dirty="0" smtClean="0">
                <a:solidFill>
                  <a:srgbClr val="FFFF00"/>
                </a:solidFill>
                <a:latin typeface="+mn-lt"/>
              </a:rPr>
              <a:t>Would use fear and nationalism to inspire recruitment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NZ" altLang="en-US" sz="2400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NZ" altLang="en-US" sz="2400" dirty="0" smtClean="0">
                <a:latin typeface="+mn-lt"/>
              </a:rPr>
              <a:t>Lord </a:t>
            </a:r>
            <a:r>
              <a:rPr lang="en-NZ" altLang="en-US" sz="2400" dirty="0">
                <a:latin typeface="+mn-lt"/>
              </a:rPr>
              <a:t>Kitchener’s recruitment poster was famous. </a:t>
            </a:r>
            <a:endParaRPr lang="en-AU" alt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404813"/>
            <a:ext cx="3779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NZ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The Germans had recruitment posters as well. Note the historical and religious themes.</a:t>
            </a:r>
            <a:endParaRPr lang="en-GB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1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Important New Weapons: Machine Guns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73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Guns could now fire 600 rounds per minute.</a:t>
            </a:r>
          </a:p>
          <a:p>
            <a:pPr marL="0" indent="0">
              <a:buNone/>
            </a:pPr>
            <a:r>
              <a:rPr lang="en-US" dirty="0" smtClean="0"/>
              <a:t>Vickers K Machine Gun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M1917 Browning Machine Gun 	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World War 1: Machine Guns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" y="2349971"/>
            <a:ext cx="27066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671027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Maschinengwewhr 08			Lewis Gun</a:t>
            </a:r>
          </a:p>
          <a:p>
            <a:endParaRPr lang="en-US" sz="3200" dirty="0" smtClean="0"/>
          </a:p>
          <a:p>
            <a:r>
              <a:rPr lang="en-US" sz="3200" dirty="0" smtClean="0"/>
              <a:t>	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Maxim 1910		Schowarzlose MG M. 07/12</a:t>
            </a:r>
          </a:p>
        </p:txBody>
      </p:sp>
    </p:spTree>
    <p:extLst>
      <p:ext uri="{BB962C8B-B14F-4D97-AF65-F5344CB8AC3E}">
        <p14:creationId xmlns:p14="http://schemas.microsoft.com/office/powerpoint/2010/main" val="661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Machine Guns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532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Hotchkiss M1914 Machine gun</a:t>
            </a:r>
          </a:p>
        </p:txBody>
      </p:sp>
    </p:spTree>
    <p:extLst>
      <p:ext uri="{BB962C8B-B14F-4D97-AF65-F5344CB8AC3E}">
        <p14:creationId xmlns:p14="http://schemas.microsoft.com/office/powerpoint/2010/main" val="1008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The Tank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3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steel tanks ran on caterpillar treads</a:t>
            </a:r>
          </a:p>
          <a:p>
            <a:pPr marL="0" indent="0">
              <a:buNone/>
            </a:pPr>
            <a:r>
              <a:rPr lang="en-US" sz="2400" dirty="0" smtClean="0"/>
              <a:t>Char d’Assault Schneider- French assault </a:t>
            </a:r>
            <a:r>
              <a:rPr lang="en-US" sz="2400" dirty="0"/>
              <a:t>t</a:t>
            </a:r>
            <a:r>
              <a:rPr lang="en-US" sz="2400" dirty="0" smtClean="0"/>
              <a:t>ank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Char d’Assault St. Chamond- French self-propelled gun tank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7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31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FIAT 2000 Prototype Heavy Tank: Italian tank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Ford Model 1918 3-ton Light Tank: American tank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Causes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Historians believe there are four long term causes of the First World War</a:t>
            </a:r>
          </a:p>
          <a:p>
            <a:pPr lvl="1"/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Alliance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5862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09" y="1101304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Holt Gas-Electric Tank: United States prototype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K Grosskampfawagen (K-Wagen) Super-Heavy Tank: German tank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Leichter Kampfawagen 1 (LK 1) Prototype Light Tank: German tank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Leichter Kampfawagen 2 (LK 2) Light tank: German tank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0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Little Willie Landship Infantry Fighting Vehicle : British tank (1915)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M1917 6-ton Tank: American copy French Design (1918)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4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41447"/>
            <a:ext cx="915572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Medium Mark C (Hornet) Medium Tank: British Tank (1918)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Medium Tank Mk A (Whippet): British Tank (1918)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6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6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Renault FT-17 Light Tank: French (1917)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Sturmpanzerwagen A7V: German Tank (1917)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0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23446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Sturmpanzerwagen Oberschlesien Assault Tank Prototype: German tank (1918)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Tank Mark IX Armored Personnel Carrier (APC)/Armored Fighting Vehicle (AFV): British (1918)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8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Mark VIII (International/Liberty) Armored Fighting Vehicle (AFV): United States and Britain (1919).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MK 1 (Big Willie/Centipede/Mother): British Medium/Heavy Tank 1916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2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MK II: Medium British tank (1917)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MK IV: Heavy Tank/Armored Fighting Vehicle (AFV) British (1917)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I: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8855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MK V: Heavy Tank/Armored Fighting Vehicle (AFV) British (1918)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Tsar Tank (Lebedenko Tank/Netopyr): Mobile Weapons Platform (1915)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Airplanes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rgbClr val="FFFF00"/>
                </a:solidFill>
              </a:rPr>
              <a:t>Early dogfights resembled duals, however by 1918 the British had a fleet of planes that could deliver bombs.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3800" dirty="0" smtClean="0"/>
              <a:t>Countries different contributions</a:t>
            </a:r>
          </a:p>
          <a:p>
            <a:pPr lvl="1"/>
            <a:r>
              <a:rPr lang="en-US" sz="3200" dirty="0" smtClean="0"/>
              <a:t>Canada- 2 planes (bomber, fighter)</a:t>
            </a:r>
          </a:p>
          <a:p>
            <a:pPr lvl="1"/>
            <a:r>
              <a:rPr lang="en-US" sz="3200" dirty="0" smtClean="0"/>
              <a:t>France- 166 planes (bombers, fighters, reconnaissance, trainers)</a:t>
            </a:r>
          </a:p>
          <a:p>
            <a:pPr lvl="1"/>
            <a:r>
              <a:rPr lang="en-US" sz="3200" dirty="0" smtClean="0"/>
              <a:t>Italian- 26 planes (bombers, fighters, reconnaissance)</a:t>
            </a:r>
          </a:p>
          <a:p>
            <a:pPr lvl="1"/>
            <a:r>
              <a:rPr lang="en-US" sz="3200" dirty="0" smtClean="0"/>
              <a:t>Japan- 1 plane (reconnaissance)</a:t>
            </a:r>
          </a:p>
          <a:p>
            <a:pPr lvl="1"/>
            <a:r>
              <a:rPr lang="en-US" sz="3200" dirty="0" smtClean="0"/>
              <a:t>Romania- 1 plane (trainer)</a:t>
            </a:r>
          </a:p>
          <a:p>
            <a:pPr lvl="1"/>
            <a:r>
              <a:rPr lang="en-US" sz="3200" dirty="0" smtClean="0"/>
              <a:t>Russia- 18 planes (Patrol seaplane, trainer, reconnaissance, fighter, bomber)</a:t>
            </a:r>
          </a:p>
          <a:p>
            <a:pPr lvl="1"/>
            <a:r>
              <a:rPr lang="en-US" sz="3200" dirty="0" smtClean="0"/>
              <a:t>England- 149 planes (bombers, patrol seaplane, trainer, reconnaissance, fighter, bomber, zeppelin fighter, patrol blimp, zeppelin airship)</a:t>
            </a:r>
          </a:p>
          <a:p>
            <a:pPr lvl="1"/>
            <a:r>
              <a:rPr lang="en-US" sz="3200" dirty="0" smtClean="0"/>
              <a:t>United States- 47 planes (trainer, patrol blimp, reconnaissance, bomber, fighter.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devotion to the interests and culture of one’s nation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Fokker Eindecker – Single-seat German fighter plane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Siemens-Schuckert – Single-seat German fighter 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0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1: Airplanes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Sopwith Camel – Single Seat British fighter plane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Gotha G V – Long Range German Bomber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2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World War 1 - Airplanes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3515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Handley Page 0/400 – Long range British bomber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Bristol Type 22 – British two-seater fighter plane.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Poison Gas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Mustard Gas was used to subdue the enemy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Howitzers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AutoShape 8" descr="Image result for world war 1 howitzer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Flame Throwers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Torpedoes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U-boats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Phosphorus Grenades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Field Phones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Led to rivalries                                                        and conflicts                                                         between nations.</a:t>
            </a:r>
          </a:p>
          <a:p>
            <a:endParaRPr lang="en-US" dirty="0"/>
          </a:p>
          <a:p>
            <a:r>
              <a:rPr lang="en-US" dirty="0" smtClean="0"/>
              <a:t>Various ethic                                                           groups resented                                                  domination by                                                                  others and wanted                                                         independence</a:t>
            </a:r>
          </a:p>
          <a:p>
            <a:endParaRPr lang="en-US" dirty="0"/>
          </a:p>
          <a:p>
            <a:r>
              <a:rPr lang="en-US" dirty="0" smtClean="0"/>
              <a:t>Russia and Austria-Hungary disagreed over the treatment of Serbs in central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Search 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Gas Masks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Camouflage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Railroad Guns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 Paris Gun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6781800" y="1600200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Could shoot a 210 lb. shell 80 miles!!!!</a:t>
            </a:r>
          </a:p>
        </p:txBody>
      </p:sp>
    </p:spTree>
    <p:extLst>
      <p:ext uri="{BB962C8B-B14F-4D97-AF65-F5344CB8AC3E}">
        <p14:creationId xmlns:p14="http://schemas.microsoft.com/office/powerpoint/2010/main" val="828753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5684134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Blimps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Royal Air Force (RAF)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United Kingdom’s aerial warfare force.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Formed towards the end of the first world war on April 1, 1918.</a:t>
            </a:r>
          </a:p>
          <a:p>
            <a:endParaRPr lang="en-US" dirty="0"/>
          </a:p>
          <a:p>
            <a:r>
              <a:rPr lang="en-US" dirty="0" smtClean="0"/>
              <a:t>The oldest independent air force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the Jutland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only real major naval battle of the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Between Germany’s battleships and Britain’s battleships.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Battle of the Jutland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0375" y="838200"/>
            <a:ext cx="4040188" cy="639762"/>
          </a:xfrm>
        </p:spPr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375" y="1477961"/>
            <a:ext cx="4040188" cy="53800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28 battleships</a:t>
            </a:r>
          </a:p>
          <a:p>
            <a:pPr lvl="1"/>
            <a:r>
              <a:rPr lang="en-US" dirty="0" smtClean="0"/>
              <a:t>9 battlecruisers</a:t>
            </a:r>
          </a:p>
          <a:p>
            <a:pPr lvl="1"/>
            <a:r>
              <a:rPr lang="en-US" dirty="0" smtClean="0"/>
              <a:t>8 armored cruisers</a:t>
            </a:r>
          </a:p>
          <a:p>
            <a:pPr lvl="1"/>
            <a:r>
              <a:rPr lang="en-US" dirty="0" smtClean="0"/>
              <a:t>26 light cruisers</a:t>
            </a:r>
          </a:p>
          <a:p>
            <a:pPr lvl="1"/>
            <a:r>
              <a:rPr lang="en-US" dirty="0" smtClean="0"/>
              <a:t>78 destroyers</a:t>
            </a:r>
          </a:p>
          <a:p>
            <a:pPr lvl="1"/>
            <a:r>
              <a:rPr lang="en-US" dirty="0" smtClean="0"/>
              <a:t>1 minelayer</a:t>
            </a:r>
          </a:p>
          <a:p>
            <a:pPr lvl="1"/>
            <a:r>
              <a:rPr lang="en-US" dirty="0" smtClean="0"/>
              <a:t>1 seaplane carrier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6,094 killed</a:t>
            </a:r>
          </a:p>
          <a:p>
            <a:pPr lvl="1"/>
            <a:r>
              <a:rPr lang="en-US" dirty="0" smtClean="0"/>
              <a:t>674 wounded</a:t>
            </a:r>
          </a:p>
          <a:p>
            <a:pPr lvl="1"/>
            <a:r>
              <a:rPr lang="en-US" dirty="0" smtClean="0"/>
              <a:t>177 captured</a:t>
            </a:r>
          </a:p>
          <a:p>
            <a:pPr lvl="1"/>
            <a:r>
              <a:rPr lang="en-US" dirty="0" smtClean="0"/>
              <a:t>3 battlecruisers</a:t>
            </a:r>
          </a:p>
          <a:p>
            <a:pPr lvl="1"/>
            <a:r>
              <a:rPr lang="en-US" dirty="0" smtClean="0"/>
              <a:t>3 armored cruisers</a:t>
            </a:r>
          </a:p>
          <a:p>
            <a:pPr lvl="1"/>
            <a:r>
              <a:rPr lang="en-US" dirty="0" smtClean="0"/>
              <a:t>8 destroyers.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77962"/>
            <a:ext cx="4041775" cy="4541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16 battleships</a:t>
            </a:r>
          </a:p>
          <a:p>
            <a:pPr lvl="1"/>
            <a:r>
              <a:rPr lang="en-US" dirty="0" smtClean="0"/>
              <a:t>5 battlecruisers</a:t>
            </a:r>
          </a:p>
          <a:p>
            <a:pPr lvl="1"/>
            <a:r>
              <a:rPr lang="en-US" dirty="0" smtClean="0"/>
              <a:t>6 pre-dreadnoughts</a:t>
            </a:r>
          </a:p>
          <a:p>
            <a:pPr lvl="1"/>
            <a:r>
              <a:rPr lang="en-US" dirty="0" smtClean="0"/>
              <a:t>11 light cruisers</a:t>
            </a:r>
          </a:p>
          <a:p>
            <a:pPr lvl="1"/>
            <a:r>
              <a:rPr lang="en-US" dirty="0" smtClean="0"/>
              <a:t>61 torpedo-boats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2,551 killed</a:t>
            </a:r>
          </a:p>
          <a:p>
            <a:pPr lvl="1"/>
            <a:r>
              <a:rPr lang="en-US" dirty="0" smtClean="0"/>
              <a:t>507 Wounded</a:t>
            </a:r>
          </a:p>
          <a:p>
            <a:pPr lvl="1"/>
            <a:r>
              <a:rPr lang="en-US" dirty="0" smtClean="0"/>
              <a:t>1 battle cruiser</a:t>
            </a:r>
          </a:p>
          <a:p>
            <a:pPr lvl="1"/>
            <a:r>
              <a:rPr lang="en-US" dirty="0" smtClean="0"/>
              <a:t>1 pre-dreadnought</a:t>
            </a:r>
          </a:p>
          <a:p>
            <a:pPr lvl="1"/>
            <a:r>
              <a:rPr lang="en-US" dirty="0" smtClean="0"/>
              <a:t>4 light cruisers</a:t>
            </a:r>
          </a:p>
          <a:p>
            <a:pPr lvl="1"/>
            <a:r>
              <a:rPr lang="en-US" dirty="0" smtClean="0"/>
              <a:t>5 torpedo-boats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Imperialism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Economic and political control over weaker nations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Battleship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Battlecruiser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Armored Cruiser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Light Cruiser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Minelayer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English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Seaplane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Torpedo 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1: Pre-Dreadnaught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						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Troops Go On the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Russia surrendered to the Germans in 1917, the Central Powers were able to focus on the Western Front.</a:t>
            </a:r>
          </a:p>
          <a:p>
            <a:endParaRPr lang="en-US" dirty="0"/>
          </a:p>
          <a:p>
            <a:r>
              <a:rPr lang="en-US" dirty="0" smtClean="0"/>
              <a:t>By May, the Germans were within  50 miles of Paris.  The Americans arrived and immediately played a major role in pushing the Germans back</a:t>
            </a:r>
          </a:p>
          <a:p>
            <a:endParaRPr lang="en-US" dirty="0"/>
          </a:p>
          <a:p>
            <a:r>
              <a:rPr lang="en-US" dirty="0" smtClean="0"/>
              <a:t>In July and August the Americans helped the Allies win the Second Battle of the Marne.</a:t>
            </a:r>
            <a:endParaRPr 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7082"/>
            <a:ext cx="42243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Collapses,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 November 3, 1918, Austria-Hungary, surrendered to the Allies.</a:t>
            </a:r>
          </a:p>
          <a:p>
            <a:endParaRPr lang="en-US" dirty="0"/>
          </a:p>
          <a:p>
            <a:r>
              <a:rPr lang="en-US" dirty="0" smtClean="0"/>
              <a:t>That same day, German sailors mutinied against their government.</a:t>
            </a:r>
          </a:p>
          <a:p>
            <a:endParaRPr lang="en-US" dirty="0"/>
          </a:p>
          <a:p>
            <a:r>
              <a:rPr lang="en-US" dirty="0" smtClean="0"/>
              <a:t>Other revolts followed, and Germany was too exhausted to continue.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So at the eleventh hour, on the eleventh day, of the eleventh month of 1918, Germany signed a truce ending the Great War.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many centuries,                                               European nations                                                            built empires.</a:t>
            </a:r>
          </a:p>
          <a:p>
            <a:endParaRPr lang="en-US" dirty="0"/>
          </a:p>
          <a:p>
            <a:r>
              <a:rPr lang="en-US" dirty="0" smtClean="0"/>
              <a:t>Colonies supplied                                                             raw materials and                                                    provided markets                                                               for manufactured                                                        goods.</a:t>
            </a:r>
          </a:p>
          <a:p>
            <a:endParaRPr lang="en-US" dirty="0"/>
          </a:p>
          <a:p>
            <a:r>
              <a:rPr lang="en-US" dirty="0" smtClean="0"/>
              <a:t>As Germany industrialized, it competed with other nations and colonies making it more competitive.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“Big Four” leaders worked out treaty details:</a:t>
            </a:r>
          </a:p>
          <a:p>
            <a:pPr lvl="1"/>
            <a:r>
              <a:rPr lang="en-US" dirty="0" smtClean="0"/>
              <a:t>Wilson (U.S.)</a:t>
            </a:r>
          </a:p>
          <a:p>
            <a:pPr lvl="1"/>
            <a:r>
              <a:rPr lang="en-US" dirty="0" smtClean="0"/>
              <a:t>Clemenceau (France)</a:t>
            </a:r>
          </a:p>
          <a:p>
            <a:pPr lvl="1"/>
            <a:r>
              <a:rPr lang="en-US" dirty="0" smtClean="0"/>
              <a:t>Orlando (Italy)</a:t>
            </a:r>
          </a:p>
          <a:p>
            <a:pPr lvl="1"/>
            <a:r>
              <a:rPr lang="en-US" dirty="0" smtClean="0"/>
              <a:t>Lloyd George (England)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Wilson conceded on most of his 14 points in return for the establishment of the League of Nations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 June 28, 1919 the Big Four and the leaders of the defeated nations gathered in the Hall of Mirrors at Versailles and signed the Treaty of Versailles.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6248270"/>
            <a:ext cx="3200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1600200"/>
            <a:ext cx="4689231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treaty established nine new nations including Poland, Czechoslovakia, and Yugoslavia</a:t>
            </a:r>
          </a:p>
          <a:p>
            <a:endParaRPr lang="en-US" dirty="0"/>
          </a:p>
          <a:p>
            <a:r>
              <a:rPr lang="en-US" dirty="0" smtClean="0"/>
              <a:t>It broke up the Austro-Hungarian empire and the Ottoman Empire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It barred Germany from maintaining an army, required them to give Alsace-Lorraine back to France, and forced them to pay $33 billion in reparations to the Allies.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3" y="5254625"/>
            <a:ext cx="3706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Weakness of the Treaty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73556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harsh treatment of Germany prevented the treaty from creating a lasting peace in Europe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treaty humiliated the Germans by forcing them to admit sole responsibility for the war (War-Guilt Clause)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Germany would never be able to pay $33 billion in reparations.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56" y="51054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Legacy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1722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home, the war strengthened both the military and the power of the government.</a:t>
            </a:r>
          </a:p>
          <a:p>
            <a:endParaRPr lang="en-US" dirty="0"/>
          </a:p>
          <a:p>
            <a:r>
              <a:rPr lang="en-US" dirty="0" smtClean="0"/>
              <a:t>The Propaganda campaign provoked powerful fears in society.</a:t>
            </a:r>
          </a:p>
          <a:p>
            <a:endParaRPr lang="en-US" dirty="0"/>
          </a:p>
          <a:p>
            <a:r>
              <a:rPr lang="en-US" dirty="0" smtClean="0"/>
              <a:t>For many countries the war created political instability and violence that lasted for years.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Russia established the first Communist state during the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Americans called World War 1, “the war to end all wars”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Unresolved issues would eventually drag the U.S. into an even deadlier conflict.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59" y="4130675"/>
            <a:ext cx="2224881" cy="6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WWI: The Numbers</a:t>
            </a:r>
          </a:p>
        </p:txBody>
      </p:sp>
    </p:spTree>
    <p:extLst>
      <p:ext uri="{BB962C8B-B14F-4D97-AF65-F5344CB8AC3E}">
        <p14:creationId xmlns:p14="http://schemas.microsoft.com/office/powerpoint/2010/main" val="17627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2225</Words>
  <Application>Microsoft Office PowerPoint</Application>
  <PresentationFormat>On-screen Show (4:3)</PresentationFormat>
  <Paragraphs>519</Paragraphs>
  <Slides>95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Arial Black</vt:lpstr>
      <vt:lpstr>Calibri</vt:lpstr>
      <vt:lpstr>Office Theme</vt:lpstr>
      <vt:lpstr>The First World War 1914 - 1918</vt:lpstr>
      <vt:lpstr>The Entente Powers</vt:lpstr>
      <vt:lpstr>Central Powers</vt:lpstr>
      <vt:lpstr>Neutral Countries</vt:lpstr>
      <vt:lpstr>Causes of the War</vt:lpstr>
      <vt:lpstr>Nationalism</vt:lpstr>
      <vt:lpstr>Nationalism</vt:lpstr>
      <vt:lpstr>Imperialism</vt:lpstr>
      <vt:lpstr>Imperialism</vt:lpstr>
      <vt:lpstr>PowerPoint Presentation</vt:lpstr>
      <vt:lpstr>Militarism</vt:lpstr>
      <vt:lpstr>Militarism</vt:lpstr>
      <vt:lpstr>PowerPoint Presentation</vt:lpstr>
      <vt:lpstr>Alliance System</vt:lpstr>
      <vt:lpstr>Alliance System</vt:lpstr>
      <vt:lpstr>PowerPoint Presentation</vt:lpstr>
      <vt:lpstr>The Spark:  The Beginning of World War 1</vt:lpstr>
      <vt:lpstr>The Spark: The Beginning of World War 1 </vt:lpstr>
      <vt:lpstr>The Fighting Begins</vt:lpstr>
      <vt:lpstr>Russia is off to War</vt:lpstr>
      <vt:lpstr>Schlieffen Plan</vt:lpstr>
      <vt:lpstr>The War Becomes a Stalemate</vt:lpstr>
      <vt:lpstr>PowerPoint Presentation</vt:lpstr>
      <vt:lpstr>PowerPoint Presentation</vt:lpstr>
      <vt:lpstr>PowerPoint Presentation</vt:lpstr>
      <vt:lpstr>Battles in the Trench</vt:lpstr>
      <vt:lpstr>Battles in the Trench</vt:lpstr>
      <vt:lpstr>Dangers in the Trench: Rats</vt:lpstr>
      <vt:lpstr>Dangers in the Trench: Trench Foot</vt:lpstr>
      <vt:lpstr>Dangers in the Trench: Lice</vt:lpstr>
      <vt:lpstr>Dangers in the Trench: Mustard Gas</vt:lpstr>
      <vt:lpstr>Dangers in the Trench: Mustard Gas</vt:lpstr>
      <vt:lpstr>First Battle of the Somme</vt:lpstr>
      <vt:lpstr>First Battle of the Somme</vt:lpstr>
      <vt:lpstr>The Lusitania Disaster</vt:lpstr>
      <vt:lpstr>PowerPoint Presentation</vt:lpstr>
      <vt:lpstr>America Edges Closer to War</vt:lpstr>
      <vt:lpstr>Zimmerman Telegraph</vt:lpstr>
      <vt:lpstr>PowerPoint Presentation</vt:lpstr>
      <vt:lpstr>America Declares War</vt:lpstr>
      <vt:lpstr>Propaganda Posters</vt:lpstr>
      <vt:lpstr>PowerPoint Presentation</vt:lpstr>
      <vt:lpstr>The Germans had recruitment posters as well. Note the historical and religious themes.</vt:lpstr>
      <vt:lpstr>PowerPoint Presentation</vt:lpstr>
      <vt:lpstr>Important New Weapons: Machine Guns</vt:lpstr>
      <vt:lpstr>World War 1: Machine Guns</vt:lpstr>
      <vt:lpstr>World War 1: Machine Guns</vt:lpstr>
      <vt:lpstr>Important New Weapons: The Tank</vt:lpstr>
      <vt:lpstr>World War 1: Tanks</vt:lpstr>
      <vt:lpstr>World War 1: Tanks</vt:lpstr>
      <vt:lpstr>World War 1: Tanks</vt:lpstr>
      <vt:lpstr>World War 1: Tanks</vt:lpstr>
      <vt:lpstr>World War 1: Tanks</vt:lpstr>
      <vt:lpstr>World War 1: Tanks</vt:lpstr>
      <vt:lpstr>World War 1: Tanks</vt:lpstr>
      <vt:lpstr>World War 1: Tanks</vt:lpstr>
      <vt:lpstr>World War 1: Tanks</vt:lpstr>
      <vt:lpstr>World War I: Tanks</vt:lpstr>
      <vt:lpstr>Important New Weapons: Airplanes</vt:lpstr>
      <vt:lpstr>World War 1: Planes</vt:lpstr>
      <vt:lpstr>World War 1: Airplanes</vt:lpstr>
      <vt:lpstr>World War 1 - Airplanes</vt:lpstr>
      <vt:lpstr>Important New Weapons: Poison Gas</vt:lpstr>
      <vt:lpstr>Other Weapons &amp; Equipment: Howitzers</vt:lpstr>
      <vt:lpstr>Other Weapons &amp; Equipment:  Flame Throwers</vt:lpstr>
      <vt:lpstr>Other Weapons &amp; Equipment: Torpedoes</vt:lpstr>
      <vt:lpstr>Other Weapons &amp; Equipment:  U-boats</vt:lpstr>
      <vt:lpstr>Other Weapons &amp; Equipment: Phosphorus Grenades</vt:lpstr>
      <vt:lpstr>Other Weapons &amp; Equipment:  Field Phones</vt:lpstr>
      <vt:lpstr>Other Weapons &amp; Equipment:  Search Lights</vt:lpstr>
      <vt:lpstr>Other Weapons &amp; Equipment:  Gas Masks</vt:lpstr>
      <vt:lpstr>Other Weapons &amp; Equipment: Camouflage</vt:lpstr>
      <vt:lpstr>Other Weapons &amp; Equipment:  Railroad Guns</vt:lpstr>
      <vt:lpstr>The Paris Gun</vt:lpstr>
      <vt:lpstr>Before and After</vt:lpstr>
      <vt:lpstr>Other Weapons &amp; Equipment:  Blimps</vt:lpstr>
      <vt:lpstr>Royal Air Force (RAF)</vt:lpstr>
      <vt:lpstr>Battle of the Jutland</vt:lpstr>
      <vt:lpstr>Battle of the Jutland</vt:lpstr>
      <vt:lpstr>World War 1: Battleship</vt:lpstr>
      <vt:lpstr>World War 1: Battlecruiser </vt:lpstr>
      <vt:lpstr>World War 1: Armored Cruiser</vt:lpstr>
      <vt:lpstr>World War 1: Light Cruiser</vt:lpstr>
      <vt:lpstr>World War 1: Minelayer</vt:lpstr>
      <vt:lpstr>World War 1: Seaplane Carrier</vt:lpstr>
      <vt:lpstr>World War 1: Torpedo Boat</vt:lpstr>
      <vt:lpstr>World War 1: Pre-Dreadnaught</vt:lpstr>
      <vt:lpstr>American Troops Go On the Offensive</vt:lpstr>
      <vt:lpstr>Germany Collapses, War Ends</vt:lpstr>
      <vt:lpstr>Treaty of Versailles</vt:lpstr>
      <vt:lpstr>Treaty of Versailles</vt:lpstr>
      <vt:lpstr>PowerPoint Presentation</vt:lpstr>
      <vt:lpstr>The Weakness of the Treaty</vt:lpstr>
      <vt:lpstr>The Legacy of the War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World War 1914 - 1918</dc:title>
  <dc:creator>Joshua Condry</dc:creator>
  <cp:lastModifiedBy>Joshua Condry</cp:lastModifiedBy>
  <cp:revision>96</cp:revision>
  <dcterms:created xsi:type="dcterms:W3CDTF">2017-02-20T18:27:57Z</dcterms:created>
  <dcterms:modified xsi:type="dcterms:W3CDTF">2018-04-18T18:01:12Z</dcterms:modified>
</cp:coreProperties>
</file>