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4" r:id="rId6"/>
    <p:sldId id="269" r:id="rId7"/>
    <p:sldId id="276" r:id="rId8"/>
    <p:sldId id="273" r:id="rId9"/>
    <p:sldId id="277" r:id="rId10"/>
    <p:sldId id="267" r:id="rId11"/>
    <p:sldId id="274" r:id="rId12"/>
    <p:sldId id="265" r:id="rId13"/>
    <p:sldId id="263" r:id="rId14"/>
    <p:sldId id="266" r:id="rId15"/>
    <p:sldId id="278" r:id="rId16"/>
    <p:sldId id="279" r:id="rId17"/>
    <p:sldId id="275" r:id="rId18"/>
    <p:sldId id="259" r:id="rId19"/>
    <p:sldId id="260" r:id="rId20"/>
    <p:sldId id="270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2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6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8EB3-11E7-4B8E-9C22-E3E4CCA3361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F70E-7E2D-4A71-8310-18CC7B05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w&amp;url=http://en.wikipedia.org/wiki/Military_career_of_Adolf_Hitler&amp;ei=9s4bVf-cDovAggT5qoTgCw&amp;bvm=bv.89744112,d.eXY&amp;psig=AFQjCNEh6vRuLMwmCo8XeZjFeBkE0PvK_w&amp;ust=142797215235159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978" y="425067"/>
            <a:ext cx="7772400" cy="177165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The Rise of Adolf Hitler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43600"/>
            <a:ext cx="64008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Condry’s</a:t>
            </a:r>
            <a:r>
              <a:rPr lang="en-US" dirty="0" smtClean="0"/>
              <a:t> Social Studies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3" y="2561422"/>
            <a:ext cx="4501781" cy="26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16" y="2561422"/>
            <a:ext cx="4495800" cy="26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1"/>
            <a:ext cx="8229600" cy="1143000"/>
          </a:xfrm>
        </p:spPr>
        <p:txBody>
          <a:bodyPr/>
          <a:lstStyle/>
          <a:p>
            <a:r>
              <a:rPr lang="en-US" dirty="0" smtClean="0"/>
              <a:t>Paul von Hindenburg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638800" cy="495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1925 Paul von Hindenburg was elected President of the Weimar Republic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By 1932 the Nazi Party had become largest party in the Reichstag; 38% majority </a:t>
            </a:r>
            <a:r>
              <a:rPr lang="en-US" sz="2800" dirty="0" smtClean="0"/>
              <a:t>(Similar to Parliament or Congress)</a:t>
            </a:r>
          </a:p>
          <a:p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3561"/>
            <a:ext cx="3276600" cy="486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Hitler was appointed Chancellor in 1933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in command)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February 1933 the Reichstag burned down; blamed on Communists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Reichstag responded by suppressing communists and others and passed the “Enabling Act” which transferred its power to the president </a:t>
            </a:r>
            <a:r>
              <a:rPr lang="en-US" dirty="0"/>
              <a:t>(dissolved the power of the Reichstag)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1934 President Von Hindenburg died and Hitler was declared “The Fuhrer”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Reichstag Fire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" y="1439409"/>
            <a:ext cx="4025630" cy="53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719" y="1439408"/>
            <a:ext cx="4990281" cy="3032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719" y="4572000"/>
            <a:ext cx="4990281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Reichstag Today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4904"/>
            <a:ext cx="9144000" cy="502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Start of the Holocaust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Anti-Semitism</a:t>
            </a:r>
            <a:r>
              <a:rPr lang="en-US" sz="2800" dirty="0" smtClean="0"/>
              <a:t>, or hatred of Jews, already existed in the hearts of many Europeans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Nuremberg Laws were passes allowing government to legally discriminate against Jews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79962"/>
            <a:ext cx="2209800" cy="337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3579962"/>
            <a:ext cx="2171700" cy="3278038"/>
          </a:xfrm>
          <a:prstGeom prst="rect">
            <a:avLst/>
          </a:prstGeom>
        </p:spPr>
      </p:pic>
      <p:pic>
        <p:nvPicPr>
          <p:cNvPr id="4098" name="Picture 2" descr="https://upload.wikimedia.org/wikipedia/commons/thumb/c/c7/Nuremberg_laws_Racial_Chart.jpg/220px-Nuremberg_laws_Racial_Ch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73851"/>
            <a:ext cx="4331067" cy="318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40125"/>
              </p:ext>
            </p:extLst>
          </p:nvPr>
        </p:nvGraphicFramePr>
        <p:xfrm>
          <a:off x="0" y="0"/>
          <a:ext cx="9144000" cy="723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5946064" imgH="6191609" progId="Word.Document.12">
                  <p:embed/>
                </p:oleObj>
              </mc:Choice>
              <mc:Fallback>
                <p:oleObj name="Document" r:id="rId3" imgW="5946064" imgH="61916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723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81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05381"/>
              </p:ext>
            </p:extLst>
          </p:nvPr>
        </p:nvGraphicFramePr>
        <p:xfrm>
          <a:off x="0" y="0"/>
          <a:ext cx="9143999" cy="7391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5946064" imgH="4217598" progId="Word.Document.12">
                  <p:embed/>
                </p:oleObj>
              </mc:Choice>
              <mc:Fallback>
                <p:oleObj name="Document" r:id="rId3" imgW="5946064" imgH="4217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7391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78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Examples of Nuremberg Laws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Jews were stripped of German citizenship		                 		   (could no longer </a:t>
            </a:r>
            <a:r>
              <a:rPr lang="en-US" dirty="0" smtClean="0">
                <a:solidFill>
                  <a:srgbClr val="FFFF00"/>
                </a:solidFill>
              </a:rPr>
              <a:t>vote)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Marriage </a:t>
            </a:r>
            <a:r>
              <a:rPr lang="en-US" dirty="0">
                <a:solidFill>
                  <a:srgbClr val="FFFF00"/>
                </a:solidFill>
              </a:rPr>
              <a:t>between Jews and Germans </a:t>
            </a:r>
            <a:r>
              <a:rPr lang="en-US" dirty="0" smtClean="0">
                <a:solidFill>
                  <a:srgbClr val="FFFF00"/>
                </a:solidFill>
              </a:rPr>
              <a:t>was forbidden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Jews </a:t>
            </a:r>
            <a:r>
              <a:rPr lang="en-US" dirty="0">
                <a:solidFill>
                  <a:srgbClr val="FFFF00"/>
                </a:solidFill>
              </a:rPr>
              <a:t>were excluded from public office, </a:t>
            </a:r>
            <a:r>
              <a:rPr lang="en-US" dirty="0" smtClean="0">
                <a:solidFill>
                  <a:srgbClr val="FFFF00"/>
                </a:solidFill>
              </a:rPr>
              <a:t>practicing law</a:t>
            </a:r>
            <a:r>
              <a:rPr lang="en-US" dirty="0">
                <a:solidFill>
                  <a:srgbClr val="FFFF00"/>
                </a:solidFill>
              </a:rPr>
              <a:t>, medicine, </a:t>
            </a:r>
            <a:r>
              <a:rPr lang="en-US" dirty="0" smtClean="0">
                <a:solidFill>
                  <a:srgbClr val="FFFF00"/>
                </a:solidFill>
              </a:rPr>
              <a:t>teaching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Jews </a:t>
            </a:r>
            <a:r>
              <a:rPr lang="en-US" dirty="0">
                <a:solidFill>
                  <a:srgbClr val="FFFF00"/>
                </a:solidFill>
              </a:rPr>
              <a:t>had curfews,  had to wear yellow star </a:t>
            </a:r>
            <a:r>
              <a:rPr lang="en-US" dirty="0" smtClean="0">
                <a:solidFill>
                  <a:srgbClr val="FFFF00"/>
                </a:solidFill>
              </a:rPr>
              <a:t>for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public ID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Allowed </a:t>
            </a:r>
            <a:r>
              <a:rPr lang="en-US" dirty="0">
                <a:solidFill>
                  <a:srgbClr val="FFFF00"/>
                </a:solidFill>
              </a:rPr>
              <a:t>for open and legal terrorism against Jews</a:t>
            </a:r>
          </a:p>
        </p:txBody>
      </p:sp>
    </p:spTree>
    <p:extLst>
      <p:ext uri="{BB962C8B-B14F-4D97-AF65-F5344CB8AC3E}">
        <p14:creationId xmlns:p14="http://schemas.microsoft.com/office/powerpoint/2010/main" val="357191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Holocaust: Three Step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Development </a:t>
            </a:r>
            <a:r>
              <a:rPr lang="en-US" sz="2400" dirty="0" smtClean="0">
                <a:solidFill>
                  <a:srgbClr val="FFFF00"/>
                </a:solidFill>
              </a:rPr>
              <a:t>of Jewish ghettos in </a:t>
            </a:r>
            <a:r>
              <a:rPr lang="en-US" sz="2400" dirty="0" smtClean="0">
                <a:solidFill>
                  <a:srgbClr val="FFFF00"/>
                </a:solidFill>
              </a:rPr>
              <a:t>cities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Concentration </a:t>
            </a:r>
            <a:r>
              <a:rPr lang="en-US" sz="2400" dirty="0" smtClean="0">
                <a:solidFill>
                  <a:srgbClr val="FFFF00"/>
                </a:solidFill>
              </a:rPr>
              <a:t>Camps became sites of forced labor and 	    </a:t>
            </a:r>
            <a:r>
              <a:rPr lang="en-US" sz="2400" dirty="0" smtClean="0">
                <a:solidFill>
                  <a:srgbClr val="FFFF00"/>
                </a:solidFill>
              </a:rPr>
              <a:t>murder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Genocide- </a:t>
            </a:r>
            <a:r>
              <a:rPr lang="en-US" sz="2400" dirty="0" smtClean="0">
                <a:solidFill>
                  <a:srgbClr val="FFFF00"/>
                </a:solidFill>
              </a:rPr>
              <a:t>mass killing of over 6 million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Jews.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4253277"/>
            <a:ext cx="3554361" cy="260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5569"/>
            <a:ext cx="3657600" cy="262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</a:t>
            </a:r>
            <a:r>
              <a:rPr lang="en-US" sz="2400" dirty="0" smtClean="0">
                <a:solidFill>
                  <a:srgbClr val="FFFF00"/>
                </a:solidFill>
              </a:rPr>
              <a:t>. 1938 Kristallnacht: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The Night of Broken Glass: </a:t>
            </a:r>
            <a:r>
              <a:rPr lang="en-US" sz="2400" dirty="0" smtClean="0"/>
              <a:t>anti-Semitic riots in		   Germany and Austria.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ii. </a:t>
            </a:r>
            <a:r>
              <a:rPr lang="en-US" sz="2400" dirty="0" smtClean="0">
                <a:solidFill>
                  <a:srgbClr val="FFFF00"/>
                </a:solidFill>
              </a:rPr>
              <a:t>30,000  Jews rounded up and 				</a:t>
            </a:r>
            <a:r>
              <a:rPr lang="en-US" sz="2400" dirty="0" smtClean="0">
                <a:solidFill>
                  <a:srgbClr val="FFFF00"/>
                </a:solidFill>
              </a:rPr>
              <a:t>    taken </a:t>
            </a:r>
            <a:r>
              <a:rPr lang="en-US" sz="2400" dirty="0" smtClean="0">
                <a:solidFill>
                  <a:srgbClr val="FFFF00"/>
                </a:solidFill>
              </a:rPr>
              <a:t>to concentration camps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iii. </a:t>
            </a:r>
            <a:r>
              <a:rPr lang="en-US" sz="2400" dirty="0" smtClean="0">
                <a:solidFill>
                  <a:srgbClr val="FFFF00"/>
                </a:solidFill>
              </a:rPr>
              <a:t>Homes, businesses, and 					      synagogues destroyed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86" y="3886200"/>
            <a:ext cx="3668315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Hitler</a:t>
            </a:r>
            <a:endParaRPr lang="en-US" dirty="0"/>
          </a:p>
        </p:txBody>
      </p:sp>
      <p:pic>
        <p:nvPicPr>
          <p:cNvPr id="2052" name="Picture 4" descr="https://encrypted-tbn2.gstatic.com/images?q=tbn:ANd9GcQFi_2gAHuvKrx1tIPgrUw3lEzo89574sqKaSJ_5nh4Xi9E6ut9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3455"/>
            <a:ext cx="7315200" cy="49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905000" y="1981200"/>
            <a:ext cx="3810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Rise of Nazi Germany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1939 </a:t>
            </a:r>
            <a:r>
              <a:rPr lang="en-US" sz="2400" dirty="0" smtClean="0">
                <a:solidFill>
                  <a:srgbClr val="FFFF00"/>
                </a:solidFill>
              </a:rPr>
              <a:t>Hitler invades Poland and starts World War II</a:t>
            </a:r>
          </a:p>
          <a:p>
            <a:endParaRPr lang="en-US" sz="2400" u="sng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He </a:t>
            </a:r>
            <a:r>
              <a:rPr lang="en-US" sz="2400" dirty="0" smtClean="0">
                <a:solidFill>
                  <a:srgbClr val="FFFF00"/>
                </a:solidFill>
              </a:rPr>
              <a:t>continued efforts to unite all people of German blood or Aryans under “The  Master Race”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He </a:t>
            </a:r>
            <a:r>
              <a:rPr lang="en-US" sz="2400" dirty="0" smtClean="0">
                <a:solidFill>
                  <a:srgbClr val="FFFF00"/>
                </a:solidFill>
              </a:rPr>
              <a:t>called his empire the Third Reich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08657"/>
            <a:ext cx="5562600" cy="264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Result: Hitler used democracy to destroy democracy.  </a:t>
            </a:r>
            <a:r>
              <a:rPr lang="en-US" sz="2800" dirty="0" smtClean="0"/>
              <a:t>Once he became “Der Fuhrer,” he ruled Germany as a ruthless dictator and used his power to take over several countries and murder millions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58672"/>
            <a:ext cx="4724400" cy="340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Hitler in World War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81832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dirty="0" smtClean="0">
                <a:solidFill>
                  <a:srgbClr val="FFFF00"/>
                </a:solidFill>
              </a:rPr>
              <a:t>Although </a:t>
            </a:r>
            <a:r>
              <a:rPr lang="en-US" dirty="0" smtClean="0">
                <a:solidFill>
                  <a:srgbClr val="FFFF00"/>
                </a:solidFill>
              </a:rPr>
              <a:t>an Austrian, Hitler joined the German army in WWI</a:t>
            </a:r>
          </a:p>
          <a:p>
            <a:pPr marL="914400" lvl="1" indent="-514350"/>
            <a:endParaRPr lang="en-US" dirty="0" smtClean="0">
              <a:solidFill>
                <a:srgbClr val="FFFF00"/>
              </a:solidFill>
            </a:endParaRPr>
          </a:p>
          <a:p>
            <a:pPr marL="857250" lvl="1" indent="-457200"/>
            <a:r>
              <a:rPr lang="en-US" dirty="0" smtClean="0">
                <a:solidFill>
                  <a:srgbClr val="FFFF00"/>
                </a:solidFill>
              </a:rPr>
              <a:t>Hitler was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never </a:t>
            </a:r>
            <a:r>
              <a:rPr lang="en-US" dirty="0" smtClean="0">
                <a:solidFill>
                  <a:srgbClr val="FFFF00"/>
                </a:solidFill>
              </a:rPr>
              <a:t>an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officer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was </a:t>
            </a:r>
            <a:r>
              <a:rPr lang="en-US" dirty="0" smtClean="0">
                <a:solidFill>
                  <a:srgbClr val="FFFF00"/>
                </a:solidFill>
              </a:rPr>
              <a:t>wounded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in </a:t>
            </a:r>
            <a:r>
              <a:rPr lang="en-US" dirty="0" smtClean="0">
                <a:solidFill>
                  <a:srgbClr val="FFFF00"/>
                </a:solidFill>
              </a:rPr>
              <a:t>the leg</a:t>
            </a:r>
          </a:p>
          <a:p>
            <a:pPr marL="914400" lvl="1" indent="-514350">
              <a:buAutoNum type="alphaLcPeriod"/>
            </a:pPr>
            <a:endParaRPr lang="en-US" sz="1800" dirty="0" smtClean="0"/>
          </a:p>
        </p:txBody>
      </p:sp>
      <p:pic>
        <p:nvPicPr>
          <p:cNvPr id="1026" name="Picture 2" descr="Image result for hitler in world w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6" y="3276600"/>
            <a:ext cx="55869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</a:t>
            </a:r>
            <a:r>
              <a:rPr lang="en-US" dirty="0" smtClean="0"/>
              <a:t>in </a:t>
            </a:r>
            <a:r>
              <a:rPr lang="en-US" dirty="0" smtClean="0"/>
              <a:t>World War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57250" lvl="1" indent="-457200"/>
            <a:r>
              <a:rPr lang="en-US" dirty="0">
                <a:solidFill>
                  <a:srgbClr val="FFFF00"/>
                </a:solidFill>
              </a:rPr>
              <a:t>Temporarily blinded by mustard gas; while in the hospital he became convinced that his purpose in life was “Save Germany”</a:t>
            </a:r>
          </a:p>
          <a:p>
            <a:pPr marL="857250" lvl="1" indent="-457200"/>
            <a:endParaRPr lang="en-US" dirty="0">
              <a:solidFill>
                <a:srgbClr val="FFFF00"/>
              </a:solidFill>
            </a:endParaRPr>
          </a:p>
          <a:p>
            <a:pPr marL="857250" lvl="1" indent="-457200"/>
            <a:r>
              <a:rPr lang="en-US" dirty="0">
                <a:solidFill>
                  <a:srgbClr val="FFFF00"/>
                </a:solidFill>
              </a:rPr>
              <a:t>On Nov 11, 1918,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Germany </a:t>
            </a:r>
            <a:r>
              <a:rPr lang="en-US" dirty="0">
                <a:solidFill>
                  <a:srgbClr val="FFFF00"/>
                </a:solidFill>
              </a:rPr>
              <a:t>agreed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to </a:t>
            </a:r>
            <a:r>
              <a:rPr lang="en-US" dirty="0">
                <a:solidFill>
                  <a:srgbClr val="FFFF00"/>
                </a:solidFill>
              </a:rPr>
              <a:t>an armistice.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          This </a:t>
            </a:r>
            <a:r>
              <a:rPr lang="en-US" dirty="0">
                <a:solidFill>
                  <a:srgbClr val="FFFF00"/>
                </a:solidFill>
              </a:rPr>
              <a:t>angered Hitler</a:t>
            </a:r>
          </a:p>
          <a:p>
            <a:pPr marL="857250" lvl="1" indent="-457200"/>
            <a:endParaRPr lang="en-US" dirty="0">
              <a:solidFill>
                <a:srgbClr val="FFFF00"/>
              </a:solidFill>
            </a:endParaRPr>
          </a:p>
          <a:p>
            <a:pPr marL="857250" lvl="1" indent="-457200"/>
            <a:r>
              <a:rPr lang="en-US" dirty="0">
                <a:solidFill>
                  <a:srgbClr val="FFFF00"/>
                </a:solidFill>
              </a:rPr>
              <a:t>Hitler called those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who </a:t>
            </a:r>
            <a:r>
              <a:rPr lang="en-US" dirty="0">
                <a:solidFill>
                  <a:srgbClr val="FFFF00"/>
                </a:solidFill>
              </a:rPr>
              <a:t>surrendered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“</a:t>
            </a:r>
            <a:r>
              <a:rPr lang="en-US" dirty="0">
                <a:solidFill>
                  <a:srgbClr val="FFFF00"/>
                </a:solidFill>
              </a:rPr>
              <a:t>November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Criminals</a:t>
            </a:r>
            <a:r>
              <a:rPr lang="en-US" dirty="0">
                <a:solidFill>
                  <a:srgbClr val="FFFF00"/>
                </a:solidFill>
              </a:rPr>
              <a:t>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5" y="2667000"/>
            <a:ext cx="519545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Treaty of Versailles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929"/>
            <a:ext cx="8229600" cy="521847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In 1919 Germany forced to accept term of the Treaty of Versailles</a:t>
            </a:r>
            <a:r>
              <a:rPr lang="en-US" sz="2000" dirty="0" smtClean="0"/>
              <a:t>: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Terms of the Treaty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War </a:t>
            </a:r>
            <a:r>
              <a:rPr lang="en-US" sz="2000" dirty="0" smtClean="0">
                <a:solidFill>
                  <a:srgbClr val="FFFF00"/>
                </a:solidFill>
              </a:rPr>
              <a:t>Guilt clause: </a:t>
            </a:r>
            <a:r>
              <a:rPr lang="en-US" sz="2000" dirty="0" smtClean="0">
                <a:solidFill>
                  <a:srgbClr val="FFFF00"/>
                </a:solidFill>
              </a:rPr>
              <a:t>Blame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Loss </a:t>
            </a:r>
            <a:r>
              <a:rPr lang="en-US" sz="2000" dirty="0" smtClean="0">
                <a:solidFill>
                  <a:srgbClr val="FFFF00"/>
                </a:solidFill>
              </a:rPr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land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Loss </a:t>
            </a:r>
            <a:r>
              <a:rPr lang="en-US" sz="2000" dirty="0">
                <a:solidFill>
                  <a:srgbClr val="FFFF00"/>
                </a:solidFill>
              </a:rPr>
              <a:t>of money (</a:t>
            </a:r>
            <a:r>
              <a:rPr lang="en-US" sz="2000" dirty="0" smtClean="0">
                <a:solidFill>
                  <a:srgbClr val="FFFF00"/>
                </a:solidFill>
              </a:rPr>
              <a:t>33 million)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Disarmament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Made </a:t>
            </a:r>
            <a:r>
              <a:rPr lang="en-US" sz="2000" dirty="0">
                <a:solidFill>
                  <a:srgbClr val="FFFF00"/>
                </a:solidFill>
              </a:rPr>
              <a:t>to form a </a:t>
            </a:r>
            <a:r>
              <a:rPr lang="en-US" sz="2000" dirty="0" smtClean="0">
                <a:solidFill>
                  <a:srgbClr val="FFFF00"/>
                </a:solidFill>
              </a:rPr>
              <a:t>democracy: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Weimar </a:t>
            </a:r>
            <a:r>
              <a:rPr lang="en-US" sz="1600" dirty="0">
                <a:solidFill>
                  <a:srgbClr val="FFFF00"/>
                </a:solidFill>
              </a:rPr>
              <a:t>Republic</a:t>
            </a:r>
          </a:p>
          <a:p>
            <a:pPr lvl="1"/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sz="1800" b="1" u="sng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60" y="2590800"/>
            <a:ext cx="47469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Rise of the Nazi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1920, Hitler helps form the Nazi party (German Nationalist Socialists Party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pPr marL="514350" indent="-514350">
              <a:buAutoNum type="alphaLcPeriod"/>
            </a:pPr>
            <a:endParaRPr lang="en-US" sz="1800" b="1" u="sng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848026"/>
            <a:ext cx="2667000" cy="4037188"/>
          </a:xfrm>
          <a:prstGeom prst="rect">
            <a:avLst/>
          </a:prstGeom>
        </p:spPr>
      </p:pic>
      <p:pic>
        <p:nvPicPr>
          <p:cNvPr id="3076" name="Picture 4" descr="Image result for german nationalist socialist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026"/>
            <a:ext cx="6477000" cy="40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Beer Hall Putsch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Hitler </a:t>
            </a:r>
            <a:r>
              <a:rPr lang="en-US" dirty="0">
                <a:solidFill>
                  <a:srgbClr val="FFFF00"/>
                </a:solidFill>
              </a:rPr>
              <a:t>and his Nazis try to overthrow the new democracy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in </a:t>
            </a:r>
            <a:r>
              <a:rPr lang="en-US" dirty="0">
                <a:solidFill>
                  <a:srgbClr val="FFFF00"/>
                </a:solidFill>
              </a:rPr>
              <a:t>a large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        beer </a:t>
            </a:r>
            <a:r>
              <a:rPr lang="en-US" dirty="0">
                <a:solidFill>
                  <a:srgbClr val="FFFF00"/>
                </a:solidFill>
              </a:rPr>
              <a:t>hall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        in </a:t>
            </a:r>
            <a:r>
              <a:rPr lang="en-US" dirty="0">
                <a:solidFill>
                  <a:srgbClr val="FFFF00"/>
                </a:solidFill>
              </a:rPr>
              <a:t>Munich</a:t>
            </a:r>
          </a:p>
          <a:p>
            <a:endParaRPr lang="en-US" dirty="0"/>
          </a:p>
        </p:txBody>
      </p:sp>
      <p:pic>
        <p:nvPicPr>
          <p:cNvPr id="2050" name="Picture 2" descr="Image result for beer hall put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23" y="2514599"/>
            <a:ext cx="6355463" cy="43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3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Consequences of the Beer Hall Putsch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16 of his men are killed.  Hitler flees and is later arrested on high treason.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While in prison Hitler writes “Mein </a:t>
            </a:r>
            <a:r>
              <a:rPr lang="en-US" sz="2800" dirty="0" err="1">
                <a:solidFill>
                  <a:srgbClr val="FFFF00"/>
                </a:solidFill>
              </a:rPr>
              <a:t>Kampf</a:t>
            </a:r>
            <a:r>
              <a:rPr lang="en-US" sz="2800" dirty="0">
                <a:solidFill>
                  <a:srgbClr val="FFFF00"/>
                </a:solidFill>
              </a:rPr>
              <a:t>”</a:t>
            </a:r>
          </a:p>
          <a:p>
            <a:endParaRPr lang="en-US" sz="2800" b="1" u="sng" dirty="0">
              <a:solidFill>
                <a:srgbClr val="FFFF00"/>
              </a:solidFill>
            </a:endParaRPr>
          </a:p>
          <a:p>
            <a:r>
              <a:rPr lang="en-US" sz="2800" dirty="0"/>
              <a:t>Learns lesson: Must </a:t>
            </a:r>
            <a:r>
              <a:rPr lang="en-US" sz="2800" b="1" dirty="0"/>
              <a:t>destroy democracy</a:t>
            </a:r>
            <a:r>
              <a:rPr lang="en-US" sz="2800" dirty="0"/>
              <a:t> from within</a:t>
            </a:r>
          </a:p>
          <a:p>
            <a:endParaRPr lang="en-US" sz="2800" dirty="0"/>
          </a:p>
          <a:p>
            <a:r>
              <a:rPr lang="en-US" sz="2800" dirty="0"/>
              <a:t>Served 8 months and was released.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6065</TotalTime>
  <Words>483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Microsoft Word Document</vt:lpstr>
      <vt:lpstr>The Rise of Adolf Hitler</vt:lpstr>
      <vt:lpstr>Young Hitler</vt:lpstr>
      <vt:lpstr>Hitler in World War 1</vt:lpstr>
      <vt:lpstr>Hitler in World War 1</vt:lpstr>
      <vt:lpstr>Treaty of Versailles</vt:lpstr>
      <vt:lpstr>The Rise of the Nazi Party</vt:lpstr>
      <vt:lpstr>Beer Hall Putsch</vt:lpstr>
      <vt:lpstr>Consequences of the Beer Hall Putsch</vt:lpstr>
      <vt:lpstr>PowerPoint Presentation</vt:lpstr>
      <vt:lpstr>Paul von Hindenburg</vt:lpstr>
      <vt:lpstr>The Rise of Adolf Hitler</vt:lpstr>
      <vt:lpstr>Reichstag Fire</vt:lpstr>
      <vt:lpstr>Reichstag Today</vt:lpstr>
      <vt:lpstr>Start of the Holocaust</vt:lpstr>
      <vt:lpstr>PowerPoint Presentation</vt:lpstr>
      <vt:lpstr>PowerPoint Presentation</vt:lpstr>
      <vt:lpstr>Examples of Nuremberg Laws</vt:lpstr>
      <vt:lpstr>Holocaust: Three Step Process</vt:lpstr>
      <vt:lpstr>The Rise of Adolf Hitler</vt:lpstr>
      <vt:lpstr>The Rise of Nazi Germany</vt:lpstr>
      <vt:lpstr>The Rise of Adolf Hitler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Joshua Condry</dc:creator>
  <cp:lastModifiedBy>Joshua Condry</cp:lastModifiedBy>
  <cp:revision>68</cp:revision>
  <dcterms:created xsi:type="dcterms:W3CDTF">2015-04-01T10:51:32Z</dcterms:created>
  <dcterms:modified xsi:type="dcterms:W3CDTF">2018-05-04T11:42:58Z</dcterms:modified>
</cp:coreProperties>
</file>